
<file path=[Content_Types].xml><?xml version="1.0" encoding="utf-8"?>
<Types xmlns="http://schemas.openxmlformats.org/package/2006/content-types">
  <Default Extension="gif" ContentType="image/gif"/>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thra Kumar" initials="UK" lastIdx="1" clrIdx="0">
    <p:extLst>
      <p:ext uri="{19B8F6BF-5375-455C-9EA6-DF929625EA0E}">
        <p15:presenceInfo xmlns:p15="http://schemas.microsoft.com/office/powerpoint/2012/main" userId="1040b11cf05c7fc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43" autoAdjust="0"/>
  </p:normalViewPr>
  <p:slideViewPr>
    <p:cSldViewPr>
      <p:cViewPr varScale="1">
        <p:scale>
          <a:sx n="58" d="100"/>
          <a:sy n="58" d="100"/>
        </p:scale>
        <p:origin x="1104" y="7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presProps" Target="pres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commentAuthors" Target="commentAuthors.xml" /><Relationship Id="rId2" Type="http://schemas.openxmlformats.org/officeDocument/2006/relationships/slide" Target="slides/slide1.xml" /><Relationship Id="rId16"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theme" Target="theme/theme1.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viewProps" Target="viewProps.xml" /></Relationships>
</file>

<file path=ppt/media/image1.png>
</file>

<file path=ppt/media/image10.png>
</file>

<file path=ppt/media/image11.gif>
</file>

<file path=ppt/media/image2.png>
</file>

<file path=ppt/media/image3.png>
</file>

<file path=ppt/media/image4.jp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739775" y="291147"/>
            <a:ext cx="3304540"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theme" Target="../theme/theme1.xml" /><Relationship Id="rId5" Type="http://schemas.openxmlformats.org/officeDocument/2006/relationships/slideLayout" Target="../slideLayouts/slideLayout5.xml" /><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558165" y="385444"/>
            <a:ext cx="9764395" cy="1122362"/>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4/4/2024</a:t>
            </a:fld>
            <a:endParaRPr lang="en-US"/>
          </a:p>
        </p:txBody>
      </p:sp>
      <p:sp>
        <p:nvSpPr>
          <p:cNvPr id="6" name="Holder 6"/>
          <p:cNvSpPr>
            <a:spLocks noGrp="1"/>
          </p:cNvSpPr>
          <p:nvPr>
            <p:ph type="sldNum" sz="quarter" idx="7"/>
          </p:nvPr>
        </p:nvSpPr>
        <p:spPr>
          <a:xfrm>
            <a:off x="11277218" y="6473337"/>
            <a:ext cx="241300"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114300">
              <a:lnSpc>
                <a:spcPct val="100000"/>
              </a:lnSpc>
              <a:spcBef>
                <a:spcPts val="55"/>
              </a:spcBef>
            </a:pPr>
            <a:fld id="{81D60167-4931-47E6-BA6A-407CBD079E47}" type="slidenum">
              <a:rPr spc="-50" dirty="0"/>
              <a:t>‹#›</a:t>
            </a:fld>
            <a:endParaRPr spc="-5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hyperlink" Target="abc" TargetMode="External" /><Relationship Id="rId2" Type="http://schemas.openxmlformats.org/officeDocument/2006/relationships/image" Target="../media/image10.png" /><Relationship Id="rId1" Type="http://schemas.openxmlformats.org/officeDocument/2006/relationships/slideLayout" Target="../slideLayouts/slideLayout4.xml" /><Relationship Id="rId4" Type="http://schemas.openxmlformats.org/officeDocument/2006/relationships/image" Target="../media/image11.gif" /></Relationships>
</file>

<file path=ppt/slides/_rels/slide2.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png" /><Relationship Id="rId1" Type="http://schemas.openxmlformats.org/officeDocument/2006/relationships/slideLayout" Target="../slideLayouts/slideLayout4.xml" /></Relationships>
</file>

<file path=ppt/slides/_rels/slide3.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3.png" /><Relationship Id="rId1" Type="http://schemas.openxmlformats.org/officeDocument/2006/relationships/slideLayout" Target="../slideLayouts/slideLayout4.xml" /><Relationship Id="rId4" Type="http://schemas.openxmlformats.org/officeDocument/2006/relationships/image" Target="../media/image4.jpg"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5.png" /><Relationship Id="rId1" Type="http://schemas.openxmlformats.org/officeDocument/2006/relationships/slideLayout" Target="../slideLayouts/slideLayout4.xml" /></Relationships>
</file>

<file path=ppt/slides/_rels/slide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6.png" /><Relationship Id="rId1" Type="http://schemas.openxmlformats.org/officeDocument/2006/relationships/slideLayout" Target="../slideLayouts/slideLayout4.xml" /></Relationships>
</file>

<file path=ppt/slides/_rels/slide6.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4.xml" /></Relationships>
</file>

<file path=ppt/slides/_rels/slide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8.jpg" /><Relationship Id="rId1" Type="http://schemas.openxmlformats.org/officeDocument/2006/relationships/slideLayout" Target="../slideLayouts/slideLayout4.xml" /></Relationships>
</file>

<file path=ppt/slides/_rels/slide8.xml.rels><?xml version="1.0" encoding="UTF-8" standalone="yes"?>
<Relationships xmlns="http://schemas.openxmlformats.org/package/2006/relationships"><Relationship Id="rId2" Type="http://schemas.openxmlformats.org/officeDocument/2006/relationships/image" Target="../media/image9.jpg" /><Relationship Id="rId1" Type="http://schemas.openxmlformats.org/officeDocument/2006/relationships/slideLayout" Target="../slideLayouts/slideLayout4.xml" /></Relationships>
</file>

<file path=ppt/slides/_rels/slide9.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p:nvPr/>
        </p:nvSpPr>
        <p:spPr>
          <a:xfrm>
            <a:off x="6396735" y="2067305"/>
            <a:ext cx="3836010" cy="1014380"/>
          </a:xfrm>
          <a:prstGeom prst="rect">
            <a:avLst/>
          </a:prstGeom>
        </p:spPr>
        <p:txBody>
          <a:bodyPr vert="horz" wrap="square" lIns="0" tIns="16510" rIns="0" bIns="0" rtlCol="0">
            <a:spAutoFit/>
          </a:bodyPr>
          <a:lstStyle/>
          <a:p>
            <a:pPr marL="12700">
              <a:lnSpc>
                <a:spcPct val="100000"/>
              </a:lnSpc>
              <a:spcBef>
                <a:spcPts val="130"/>
              </a:spcBef>
            </a:pPr>
            <a:r>
              <a:rPr lang="en-IN" sz="3200" dirty="0">
                <a:latin typeface="Trebuchet MS"/>
                <a:cs typeface="Trebuchet MS"/>
              </a:rPr>
              <a:t>UTHRA KUMAR.A</a:t>
            </a:r>
          </a:p>
          <a:p>
            <a:pPr marL="12700">
              <a:lnSpc>
                <a:spcPct val="100000"/>
              </a:lnSpc>
              <a:spcBef>
                <a:spcPts val="130"/>
              </a:spcBef>
            </a:pPr>
            <a:endParaRPr sz="3200" dirty="0">
              <a:latin typeface="Trebuchet MS"/>
              <a:cs typeface="Trebuchet MS"/>
            </a:endParaRPr>
          </a:p>
        </p:txBody>
      </p:sp>
      <p:sp>
        <p:nvSpPr>
          <p:cNvPr id="8" name="object 8"/>
          <p:cNvSpPr txBox="1"/>
          <p:nvPr/>
        </p:nvSpPr>
        <p:spPr>
          <a:xfrm>
            <a:off x="7018081" y="2885787"/>
            <a:ext cx="1859280" cy="391795"/>
          </a:xfrm>
          <a:prstGeom prst="rect">
            <a:avLst/>
          </a:prstGeom>
        </p:spPr>
        <p:txBody>
          <a:bodyPr vert="horz" wrap="square" lIns="0" tIns="12700" rIns="0" bIns="0" rtlCol="0">
            <a:spAutoFit/>
          </a:bodyPr>
          <a:lstStyle/>
          <a:p>
            <a:pPr marL="12700">
              <a:lnSpc>
                <a:spcPct val="100000"/>
              </a:lnSpc>
              <a:spcBef>
                <a:spcPts val="100"/>
              </a:spcBef>
            </a:pPr>
            <a:r>
              <a:rPr sz="2400" b="1" dirty="0">
                <a:solidFill>
                  <a:srgbClr val="2D936B"/>
                </a:solidFill>
                <a:latin typeface="Trebuchet MS"/>
                <a:cs typeface="Trebuchet MS"/>
              </a:rPr>
              <a:t>Final</a:t>
            </a:r>
            <a:r>
              <a:rPr sz="2400" b="1" spc="-40" dirty="0">
                <a:solidFill>
                  <a:srgbClr val="2D936B"/>
                </a:solidFill>
                <a:latin typeface="Trebuchet MS"/>
                <a:cs typeface="Trebuchet MS"/>
              </a:rPr>
              <a:t> </a:t>
            </a:r>
            <a:r>
              <a:rPr sz="2400" b="1" spc="-10" dirty="0">
                <a:solidFill>
                  <a:srgbClr val="2D936B"/>
                </a:solidFill>
                <a:latin typeface="Trebuchet MS"/>
                <a:cs typeface="Trebuchet MS"/>
              </a:rPr>
              <a:t>Project</a:t>
            </a:r>
            <a:endParaRPr sz="2400">
              <a:latin typeface="Trebuchet MS"/>
              <a:cs typeface="Trebuchet MS"/>
            </a:endParaRP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0" name="object 10"/>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1</a:t>
            </a:fld>
            <a:endParaRPr spc="-50" dirty="0"/>
          </a:p>
        </p:txBody>
      </p:sp>
      <p:sp>
        <p:nvSpPr>
          <p:cNvPr id="13" name="TextBox 12">
            <a:extLst>
              <a:ext uri="{FF2B5EF4-FFF2-40B4-BE49-F238E27FC236}">
                <a16:creationId xmlns:a16="http://schemas.microsoft.com/office/drawing/2014/main" id="{ACB36BAB-DE72-B0EF-9EF4-E9AC479B77E4}"/>
              </a:ext>
            </a:extLst>
          </p:cNvPr>
          <p:cNvSpPr txBox="1"/>
          <p:nvPr/>
        </p:nvSpPr>
        <p:spPr>
          <a:xfrm>
            <a:off x="5637959" y="4278690"/>
            <a:ext cx="7476743" cy="1938992"/>
          </a:xfrm>
          <a:prstGeom prst="rect">
            <a:avLst/>
          </a:prstGeom>
          <a:noFill/>
        </p:spPr>
        <p:txBody>
          <a:bodyPr wrap="square">
            <a:spAutoFit/>
          </a:bodyPr>
          <a:lstStyle/>
          <a:p>
            <a:r>
              <a:rPr lang="en-IN" sz="2400" b="1" dirty="0"/>
              <a:t> Kvcet</a:t>
            </a:r>
          </a:p>
          <a:p>
            <a:r>
              <a:rPr lang="en-IN" sz="2400" b="1" dirty="0"/>
              <a:t> au421221104051</a:t>
            </a:r>
          </a:p>
          <a:p>
            <a:r>
              <a:rPr lang="en-IN" sz="2400" b="1" dirty="0"/>
              <a:t> 3</a:t>
            </a:r>
            <a:r>
              <a:rPr lang="en-IN" sz="2400" b="1" baseline="30000" dirty="0"/>
              <a:t>rd</a:t>
            </a:r>
            <a:r>
              <a:rPr lang="en-IN" sz="2400" b="1" dirty="0"/>
              <a:t> Year B.E-CSE</a:t>
            </a:r>
          </a:p>
          <a:p>
            <a:r>
              <a:rPr lang="en-IN" sz="2400" b="1" dirty="0"/>
              <a:t> Email id: uthra1742003@gmail.com</a:t>
            </a:r>
          </a:p>
          <a:p>
            <a:endParaRPr lang="en-US" sz="24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prstGeom prst="rect">
            <a:avLst/>
          </a:prstGeom>
        </p:spPr>
        <p:txBody>
          <a:bodyPr vert="horz" wrap="square" lIns="0" tIns="13335" rIns="0" bIns="0" rtlCol="0">
            <a:spAutoFit/>
          </a:bodyPr>
          <a:lstStyle/>
          <a:p>
            <a:pPr marL="209550">
              <a:lnSpc>
                <a:spcPct val="100000"/>
              </a:lnSpc>
              <a:spcBef>
                <a:spcPts val="105"/>
              </a:spcBef>
            </a:pPr>
            <a:r>
              <a:rPr spc="-60" dirty="0"/>
              <a:t>RESULTS</a:t>
            </a: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10</a:t>
            </a:fld>
            <a:endParaRPr spc="-25" dirty="0"/>
          </a:p>
        </p:txBody>
      </p:sp>
      <p:sp>
        <p:nvSpPr>
          <p:cNvPr id="8" name="object 8"/>
          <p:cNvSpPr txBox="1"/>
          <p:nvPr/>
        </p:nvSpPr>
        <p:spPr>
          <a:xfrm>
            <a:off x="683259" y="6111875"/>
            <a:ext cx="1230630" cy="335280"/>
          </a:xfrm>
          <a:prstGeom prst="rect">
            <a:avLst/>
          </a:prstGeom>
        </p:spPr>
        <p:txBody>
          <a:bodyPr vert="horz" wrap="square" lIns="0" tIns="16510" rIns="0" bIns="0" rtlCol="0">
            <a:spAutoFit/>
          </a:bodyPr>
          <a:lstStyle/>
          <a:p>
            <a:pPr marL="12700">
              <a:lnSpc>
                <a:spcPct val="100000"/>
              </a:lnSpc>
              <a:spcBef>
                <a:spcPts val="130"/>
              </a:spcBef>
            </a:pPr>
            <a:r>
              <a:rPr sz="2000" u="sng" dirty="0">
                <a:solidFill>
                  <a:srgbClr val="006FC0"/>
                </a:solidFill>
                <a:uFill>
                  <a:solidFill>
                    <a:srgbClr val="006FC0"/>
                  </a:solidFill>
                </a:uFill>
                <a:latin typeface="Trebuchet MS"/>
                <a:cs typeface="Trebuchet MS"/>
                <a:hlinkClick r:id="rId3"/>
              </a:rPr>
              <a:t>Demo</a:t>
            </a:r>
            <a:r>
              <a:rPr sz="2000" u="sng" spc="10" dirty="0">
                <a:solidFill>
                  <a:srgbClr val="006FC0"/>
                </a:solidFill>
                <a:uFill>
                  <a:solidFill>
                    <a:srgbClr val="006FC0"/>
                  </a:solidFill>
                </a:uFill>
                <a:latin typeface="Trebuchet MS"/>
                <a:cs typeface="Trebuchet MS"/>
                <a:hlinkClick r:id="rId3"/>
              </a:rPr>
              <a:t> </a:t>
            </a:r>
            <a:r>
              <a:rPr sz="2000" u="sng" spc="-20" dirty="0">
                <a:solidFill>
                  <a:srgbClr val="006FC0"/>
                </a:solidFill>
                <a:uFill>
                  <a:solidFill>
                    <a:srgbClr val="006FC0"/>
                  </a:solidFill>
                </a:uFill>
                <a:latin typeface="Trebuchet MS"/>
                <a:cs typeface="Trebuchet MS"/>
                <a:hlinkClick r:id="rId3"/>
              </a:rPr>
              <a:t>Link</a:t>
            </a:r>
            <a:endParaRPr sz="2000">
              <a:latin typeface="Trebuchet MS"/>
              <a:cs typeface="Trebuchet MS"/>
            </a:endParaRPr>
          </a:p>
        </p:txBody>
      </p:sp>
      <p:pic>
        <p:nvPicPr>
          <p:cNvPr id="15" name="Picture 14">
            <a:extLst>
              <a:ext uri="{FF2B5EF4-FFF2-40B4-BE49-F238E27FC236}">
                <a16:creationId xmlns:a16="http://schemas.microsoft.com/office/drawing/2014/main" id="{79DB1B3B-40A2-1330-C6AF-BF2753B8B1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1875" y="990599"/>
            <a:ext cx="4962525" cy="49625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prstGeom prst="rect">
            <a:avLst/>
          </a:prstGeom>
        </p:spPr>
        <p:txBody>
          <a:bodyPr vert="horz" wrap="square" lIns="0" tIns="460692" rIns="0" bIns="0" rtlCol="0">
            <a:spAutoFit/>
          </a:bodyPr>
          <a:lstStyle/>
          <a:p>
            <a:pPr marL="193675">
              <a:lnSpc>
                <a:spcPct val="100000"/>
              </a:lnSpc>
              <a:spcBef>
                <a:spcPts val="130"/>
              </a:spcBef>
            </a:pPr>
            <a:r>
              <a:rPr sz="4250" dirty="0"/>
              <a:t>PROJECT</a:t>
            </a:r>
            <a:r>
              <a:rPr sz="4250" spc="-90" dirty="0"/>
              <a:t> </a:t>
            </a:r>
            <a:r>
              <a:rPr sz="4250" spc="-10"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1" name="object 21"/>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2</a:t>
            </a:fld>
            <a:endParaRPr spc="-50" dirty="0"/>
          </a:p>
        </p:txBody>
      </p:sp>
      <p:sp>
        <p:nvSpPr>
          <p:cNvPr id="23" name="TextBox 22">
            <a:extLst>
              <a:ext uri="{FF2B5EF4-FFF2-40B4-BE49-F238E27FC236}">
                <a16:creationId xmlns:a16="http://schemas.microsoft.com/office/drawing/2014/main" id="{C6312534-64D8-C544-2ECC-1C9E91F4DF10}"/>
              </a:ext>
            </a:extLst>
          </p:cNvPr>
          <p:cNvSpPr txBox="1"/>
          <p:nvPr/>
        </p:nvSpPr>
        <p:spPr>
          <a:xfrm>
            <a:off x="3565573" y="2786390"/>
            <a:ext cx="4533329" cy="523220"/>
          </a:xfrm>
          <a:prstGeom prst="rect">
            <a:avLst/>
          </a:prstGeom>
          <a:noFill/>
        </p:spPr>
        <p:txBody>
          <a:bodyPr wrap="square">
            <a:spAutoFit/>
          </a:bodyPr>
          <a:lstStyle/>
          <a:p>
            <a:r>
              <a:rPr lang="en-US" sz="2800" b="1" dirty="0"/>
              <a:t>Text-to-Image Synthesis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prstGeom prst="rect">
            <a:avLst/>
          </a:prstGeom>
        </p:spPr>
        <p:txBody>
          <a:bodyPr vert="horz" wrap="square" lIns="0" tIns="73279" rIns="0" bIns="0" rtlCol="0">
            <a:spAutoFit/>
          </a:bodyPr>
          <a:lstStyle/>
          <a:p>
            <a:pPr marL="193675">
              <a:lnSpc>
                <a:spcPct val="100000"/>
              </a:lnSpc>
              <a:spcBef>
                <a:spcPts val="105"/>
              </a:spcBef>
            </a:pPr>
            <a:r>
              <a:rPr spc="-10" dirty="0"/>
              <a:t>AGENDA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3</a:t>
            </a:fld>
            <a:endParaRPr spc="-50" dirty="0"/>
          </a:p>
        </p:txBody>
      </p:sp>
      <p:sp>
        <p:nvSpPr>
          <p:cNvPr id="24" name="TextBox 23">
            <a:extLst>
              <a:ext uri="{FF2B5EF4-FFF2-40B4-BE49-F238E27FC236}">
                <a16:creationId xmlns:a16="http://schemas.microsoft.com/office/drawing/2014/main" id="{0FAB1BBA-D773-BDB9-3920-8354EE7D3B0F}"/>
              </a:ext>
            </a:extLst>
          </p:cNvPr>
          <p:cNvSpPr txBox="1"/>
          <p:nvPr/>
        </p:nvSpPr>
        <p:spPr>
          <a:xfrm>
            <a:off x="3272594" y="1996809"/>
            <a:ext cx="7204906" cy="3477875"/>
          </a:xfrm>
          <a:prstGeom prst="rect">
            <a:avLst/>
          </a:prstGeom>
          <a:noFill/>
        </p:spPr>
        <p:txBody>
          <a:bodyPr wrap="square">
            <a:spAutoFit/>
          </a:bodyPr>
          <a:lstStyle/>
          <a:p>
            <a:pPr marL="285750" indent="-285750">
              <a:buFont typeface="Arial" panose="020B0604020202020204" pitchFamily="34" charset="0"/>
              <a:buChar char="•"/>
            </a:pPr>
            <a:r>
              <a:rPr lang="en-US" sz="2000" b="1" dirty="0"/>
              <a:t>Introduction</a:t>
            </a:r>
            <a:endParaRPr lang="en-IN" sz="2000" b="1" dirty="0"/>
          </a:p>
          <a:p>
            <a:pPr marL="285750" indent="-285750">
              <a:buFont typeface="Arial" panose="020B0604020202020204" pitchFamily="34" charset="0"/>
              <a:buChar char="•"/>
            </a:pPr>
            <a:r>
              <a:rPr lang="en-US" sz="2000" b="1" dirty="0"/>
              <a:t>Background Research</a:t>
            </a:r>
            <a:endParaRPr lang="en-IN" sz="2000" b="1" dirty="0"/>
          </a:p>
          <a:p>
            <a:pPr marL="285750" indent="-285750">
              <a:buFont typeface="Arial" panose="020B0604020202020204" pitchFamily="34" charset="0"/>
              <a:buChar char="•"/>
            </a:pPr>
            <a:r>
              <a:rPr lang="en-US" sz="2000" b="1" dirty="0"/>
              <a:t>Data Collection and </a:t>
            </a:r>
            <a:r>
              <a:rPr lang="en-IN" sz="2000" b="1" dirty="0" err="1"/>
              <a:t>Preprocessing</a:t>
            </a:r>
            <a:endParaRPr lang="en-IN" sz="2000" b="1" dirty="0"/>
          </a:p>
          <a:p>
            <a:pPr marL="285750" indent="-285750">
              <a:buFont typeface="Arial" panose="020B0604020202020204" pitchFamily="34" charset="0"/>
              <a:buChar char="•"/>
            </a:pPr>
            <a:r>
              <a:rPr lang="en-IN" sz="2000" b="1" dirty="0"/>
              <a:t>Model</a:t>
            </a:r>
            <a:r>
              <a:rPr lang="en-US" sz="2000" b="1" dirty="0"/>
              <a:t> Selection and Architecture</a:t>
            </a:r>
            <a:endParaRPr lang="en-IN" sz="2000" b="1" dirty="0"/>
          </a:p>
          <a:p>
            <a:pPr marL="285750" indent="-285750">
              <a:buFont typeface="Arial" panose="020B0604020202020204" pitchFamily="34" charset="0"/>
              <a:buChar char="•"/>
            </a:pPr>
            <a:r>
              <a:rPr lang="en-US" sz="2000" b="1" dirty="0"/>
              <a:t>Model </a:t>
            </a:r>
            <a:r>
              <a:rPr lang="en-IN" sz="2000" b="1" dirty="0"/>
              <a:t>Training</a:t>
            </a:r>
          </a:p>
          <a:p>
            <a:pPr marL="285750" indent="-285750">
              <a:buFont typeface="Arial" panose="020B0604020202020204" pitchFamily="34" charset="0"/>
              <a:buChar char="•"/>
            </a:pPr>
            <a:r>
              <a:rPr lang="en-US" sz="2000" b="1" dirty="0"/>
              <a:t>Evaluation Metrics</a:t>
            </a:r>
            <a:endParaRPr lang="en-IN" sz="2000" b="1" dirty="0"/>
          </a:p>
          <a:p>
            <a:pPr marL="285750" indent="-285750">
              <a:buFont typeface="Arial" panose="020B0604020202020204" pitchFamily="34" charset="0"/>
              <a:buChar char="•"/>
            </a:pPr>
            <a:r>
              <a:rPr lang="en-US" sz="2000" b="1" dirty="0"/>
              <a:t>Results Analysis</a:t>
            </a:r>
            <a:endParaRPr lang="en-IN" sz="2000" b="1" dirty="0"/>
          </a:p>
          <a:p>
            <a:pPr marL="285750" indent="-285750">
              <a:buFont typeface="Arial" panose="020B0604020202020204" pitchFamily="34" charset="0"/>
              <a:buChar char="•"/>
            </a:pPr>
            <a:r>
              <a:rPr lang="en-US" sz="2000" b="1" dirty="0"/>
              <a:t>Improvement Strategies</a:t>
            </a:r>
            <a:endParaRPr lang="en-IN" sz="2000" b="1" dirty="0"/>
          </a:p>
          <a:p>
            <a:pPr marL="285750" indent="-285750">
              <a:buFont typeface="Arial" panose="020B0604020202020204" pitchFamily="34" charset="0"/>
              <a:buChar char="•"/>
            </a:pPr>
            <a:r>
              <a:rPr lang="en-US" sz="2000" b="1" dirty="0"/>
              <a:t>Deployment Considerations</a:t>
            </a:r>
            <a:endParaRPr lang="en-IN" sz="2000" b="1" dirty="0"/>
          </a:p>
          <a:p>
            <a:pPr marL="285750" indent="-285750">
              <a:buFont typeface="Arial" panose="020B0604020202020204" pitchFamily="34" charset="0"/>
              <a:buChar char="•"/>
            </a:pPr>
            <a:r>
              <a:rPr lang="en-US" sz="2000" b="1" dirty="0"/>
              <a:t>Future Work</a:t>
            </a:r>
            <a:endParaRPr lang="en-IN" sz="2000" b="1" dirty="0"/>
          </a:p>
          <a:p>
            <a:pPr marL="285750" indent="-285750">
              <a:buFont typeface="Arial" panose="020B0604020202020204" pitchFamily="34" charset="0"/>
              <a:buChar char="•"/>
            </a:pPr>
            <a:r>
              <a:rPr lang="en-US" sz="2000" b="1" dirty="0"/>
              <a:t>Conclusion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429750" y="2465233"/>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8800"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10" dirty="0"/>
              <a:t>PROBLEM</a:t>
            </a:r>
            <a:r>
              <a:rPr sz="4250" dirty="0"/>
              <a:t>	</a:t>
            </a:r>
            <a:r>
              <a:rPr sz="4250" spc="-75" dirty="0"/>
              <a:t>STATEMENT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4</a:t>
            </a:fld>
            <a:endParaRPr spc="-50" dirty="0"/>
          </a:p>
        </p:txBody>
      </p:sp>
      <p:sp>
        <p:nvSpPr>
          <p:cNvPr id="12" name="TextBox 11">
            <a:extLst>
              <a:ext uri="{FF2B5EF4-FFF2-40B4-BE49-F238E27FC236}">
                <a16:creationId xmlns:a16="http://schemas.microsoft.com/office/drawing/2014/main" id="{4D38D46F-5174-AE24-4295-EF35A37E3BF1}"/>
              </a:ext>
            </a:extLst>
          </p:cNvPr>
          <p:cNvSpPr txBox="1"/>
          <p:nvPr/>
        </p:nvSpPr>
        <p:spPr>
          <a:xfrm>
            <a:off x="676275" y="1997812"/>
            <a:ext cx="8753475" cy="3231654"/>
          </a:xfrm>
          <a:prstGeom prst="rect">
            <a:avLst/>
          </a:prstGeom>
          <a:noFill/>
        </p:spPr>
        <p:txBody>
          <a:bodyPr wrap="square" anchor="ctr">
            <a:spAutoFit/>
          </a:bodyPr>
          <a:lstStyle/>
          <a:p>
            <a:pPr lvl="1" algn="l"/>
            <a:r>
              <a:rPr lang="en-US" sz="2800" b="1" dirty="0"/>
              <a:t>The problem statement for a Text-to-Image Synthesis generative AI:</a:t>
            </a:r>
            <a:endParaRPr lang="en-IN" sz="2800" b="1" dirty="0"/>
          </a:p>
          <a:p>
            <a:pPr algn="l"/>
            <a:endParaRPr lang="en-IN" dirty="0"/>
          </a:p>
          <a:p>
            <a:pPr algn="thaiDist"/>
            <a:r>
              <a:rPr lang="en-IN" dirty="0"/>
              <a:t>                </a:t>
            </a:r>
            <a:r>
              <a:rPr lang="en-IN" sz="1600" b="1" dirty="0"/>
              <a:t> </a:t>
            </a:r>
            <a:r>
              <a:rPr lang="en-US" sz="1600" b="1" dirty="0"/>
              <a:t>"Developing a robust and efficient Text-to-Image Synthesis model that accurately generates realistic images from textual descriptions. The objective is to bridge the semantic gap between natural language descriptions and visual representations, enabling applications such as image generation from textual prompts, enhancing content creation pipelines, and aiding in data augmentation for computer vision tasks. The project aims to explore state-of-the-art generative models, optimize training strategies, and evaluate the quality of generated images through quantitative metrics and human evaluation."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4785" cy="678180"/>
          </a:xfrm>
          <a:prstGeom prst="rect">
            <a:avLst/>
          </a:prstGeom>
        </p:spPr>
        <p:txBody>
          <a:bodyPr vert="horz" wrap="square" lIns="0" tIns="16510" rIns="0" bIns="0" rtlCol="0">
            <a:spAutoFit/>
          </a:bodyPr>
          <a:lstStyle/>
          <a:p>
            <a:pPr marL="12700">
              <a:lnSpc>
                <a:spcPct val="100000"/>
              </a:lnSpc>
              <a:spcBef>
                <a:spcPts val="130"/>
              </a:spcBef>
              <a:tabLst>
                <a:tab pos="2643505" algn="l"/>
              </a:tabLst>
            </a:pPr>
            <a:r>
              <a:rPr sz="4250" spc="-10" dirty="0"/>
              <a:t>PROJECT</a:t>
            </a:r>
            <a:r>
              <a:rPr sz="4250" dirty="0"/>
              <a:t>	</a:t>
            </a:r>
            <a:r>
              <a:rPr sz="4250" spc="-1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5</a:t>
            </a:fld>
            <a:endParaRPr spc="-50" dirty="0"/>
          </a:p>
        </p:txBody>
      </p:sp>
      <p:sp>
        <p:nvSpPr>
          <p:cNvPr id="12" name="TextBox 11">
            <a:extLst>
              <a:ext uri="{FF2B5EF4-FFF2-40B4-BE49-F238E27FC236}">
                <a16:creationId xmlns:a16="http://schemas.microsoft.com/office/drawing/2014/main" id="{E20AB369-AC42-4767-1AF5-34532BDF75A8}"/>
              </a:ext>
            </a:extLst>
          </p:cNvPr>
          <p:cNvSpPr txBox="1"/>
          <p:nvPr/>
        </p:nvSpPr>
        <p:spPr>
          <a:xfrm>
            <a:off x="918572" y="2151727"/>
            <a:ext cx="8149228" cy="2554545"/>
          </a:xfrm>
          <a:prstGeom prst="rect">
            <a:avLst/>
          </a:prstGeom>
          <a:noFill/>
        </p:spPr>
        <p:txBody>
          <a:bodyPr wrap="square" anchor="ctr">
            <a:spAutoFit/>
          </a:bodyPr>
          <a:lstStyle/>
          <a:p>
            <a:pPr algn="justLow"/>
            <a:r>
              <a:rPr lang="en-IN" sz="2000" b="1" dirty="0"/>
              <a:t>          “T</a:t>
            </a:r>
            <a:r>
              <a:rPr lang="en-US" sz="2000" b="1" dirty="0"/>
              <a:t>he project aims to develop an AI model capable of generating realistic images from textual descriptions, addressing the challenge of bridging the gap between language and visual representations. This involves exploring advanced generative models, refining training techniques, and evaluating the quality of synthesized images to enhance various applications such as content creation and data augmentation for computer vision tasks."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object 3"/>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prstGeom prst="rect">
            <a:avLst/>
          </a:prstGeom>
        </p:spPr>
        <p:txBody>
          <a:bodyPr vert="horz" wrap="square" lIns="0" tIns="522858" rIns="0" bIns="0" rtlCol="0">
            <a:spAutoFit/>
          </a:bodyPr>
          <a:lstStyle/>
          <a:p>
            <a:pPr marL="153670">
              <a:lnSpc>
                <a:spcPct val="100000"/>
              </a:lnSpc>
              <a:spcBef>
                <a:spcPts val="130"/>
              </a:spcBef>
            </a:pPr>
            <a:r>
              <a:rPr sz="3200" dirty="0"/>
              <a:t>WHO</a:t>
            </a:r>
            <a:r>
              <a:rPr sz="3200" spc="-245" dirty="0"/>
              <a:t> </a:t>
            </a:r>
            <a:r>
              <a:rPr sz="3200" dirty="0"/>
              <a:t>ARE</a:t>
            </a:r>
            <a:r>
              <a:rPr sz="3200" spc="-70" dirty="0"/>
              <a:t> </a:t>
            </a:r>
            <a:r>
              <a:rPr sz="3200" dirty="0"/>
              <a:t>THE</a:t>
            </a:r>
            <a:r>
              <a:rPr sz="3200" spc="-55" dirty="0"/>
              <a:t> </a:t>
            </a:r>
            <a:r>
              <a:rPr sz="3200" dirty="0"/>
              <a:t>END</a:t>
            </a:r>
            <a:r>
              <a:rPr sz="3200" spc="-70" dirty="0"/>
              <a:t> </a:t>
            </a:r>
            <a:r>
              <a:rPr sz="3200" spc="-10" dirty="0"/>
              <a:t>USERS?</a:t>
            </a:r>
            <a:endParaRPr sz="320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7" name="object 7"/>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6</a:t>
            </a:fld>
            <a:endParaRPr spc="-50" dirty="0"/>
          </a:p>
        </p:txBody>
      </p:sp>
      <p:sp>
        <p:nvSpPr>
          <p:cNvPr id="12" name="TextBox 11">
            <a:extLst>
              <a:ext uri="{FF2B5EF4-FFF2-40B4-BE49-F238E27FC236}">
                <a16:creationId xmlns:a16="http://schemas.microsoft.com/office/drawing/2014/main" id="{103A922A-D73D-90F7-020F-CD914118AA3E}"/>
              </a:ext>
            </a:extLst>
          </p:cNvPr>
          <p:cNvSpPr txBox="1"/>
          <p:nvPr/>
        </p:nvSpPr>
        <p:spPr>
          <a:xfrm>
            <a:off x="3114812" y="2019300"/>
            <a:ext cx="5275068" cy="2677656"/>
          </a:xfrm>
          <a:prstGeom prst="rect">
            <a:avLst/>
          </a:prstGeom>
          <a:noFill/>
        </p:spPr>
        <p:txBody>
          <a:bodyPr wrap="square" anchor="ctr">
            <a:spAutoFit/>
          </a:bodyPr>
          <a:lstStyle/>
          <a:p>
            <a:pPr marL="285750" indent="-285750" algn="thaiDist">
              <a:buFont typeface="Arial" panose="020B0604020202020204" pitchFamily="34" charset="0"/>
              <a:buChar char="•"/>
            </a:pPr>
            <a:r>
              <a:rPr lang="en-US" sz="2400" b="1" dirty="0"/>
              <a:t>Content Creators</a:t>
            </a:r>
            <a:endParaRPr lang="en-IN" sz="2400" b="1" dirty="0"/>
          </a:p>
          <a:p>
            <a:pPr marL="285750" indent="-285750" algn="thaiDist">
              <a:buFont typeface="Arial" panose="020B0604020202020204" pitchFamily="34" charset="0"/>
              <a:buChar char="•"/>
            </a:pPr>
            <a:r>
              <a:rPr lang="en-US" sz="2400" b="1" dirty="0"/>
              <a:t>Designers and Artists</a:t>
            </a:r>
            <a:endParaRPr lang="en-IN" sz="2400" b="1" dirty="0"/>
          </a:p>
          <a:p>
            <a:pPr marL="285750" indent="-285750" algn="thaiDist">
              <a:buFont typeface="Arial" panose="020B0604020202020204" pitchFamily="34" charset="0"/>
              <a:buChar char="•"/>
            </a:pPr>
            <a:r>
              <a:rPr lang="en-US" sz="2400" b="1" dirty="0"/>
              <a:t>E-commerce Platforms</a:t>
            </a:r>
            <a:endParaRPr lang="en-IN" sz="2400" b="1" dirty="0"/>
          </a:p>
          <a:p>
            <a:pPr marL="285750" indent="-285750" algn="thaiDist">
              <a:buFont typeface="Arial" panose="020B0604020202020204" pitchFamily="34" charset="0"/>
              <a:buChar char="•"/>
            </a:pPr>
            <a:r>
              <a:rPr lang="en-US" sz="2400" b="1" dirty="0"/>
              <a:t>Game Developers</a:t>
            </a:r>
            <a:endParaRPr lang="en-IN" sz="2400" b="1" dirty="0"/>
          </a:p>
          <a:p>
            <a:pPr marL="285750" indent="-285750" algn="thaiDist">
              <a:buFont typeface="Arial" panose="020B0604020202020204" pitchFamily="34" charset="0"/>
              <a:buChar char="•"/>
            </a:pPr>
            <a:r>
              <a:rPr lang="en-US" sz="2400" b="1" dirty="0"/>
              <a:t>Researchers and Academia</a:t>
            </a:r>
            <a:endParaRPr lang="en-IN" sz="2400" b="1" dirty="0"/>
          </a:p>
          <a:p>
            <a:pPr marL="285750" indent="-285750" algn="thaiDist">
              <a:buFont typeface="Arial" panose="020B0604020202020204" pitchFamily="34" charset="0"/>
              <a:buChar char="•"/>
            </a:pPr>
            <a:r>
              <a:rPr lang="en-US" sz="2400" b="1" dirty="0"/>
              <a:t>Social Media Platforms</a:t>
            </a:r>
            <a:endParaRPr lang="en-IN" sz="2400" b="1" dirty="0"/>
          </a:p>
          <a:p>
            <a:pPr marL="285750" indent="-285750" algn="thaiDist">
              <a:buFont typeface="Arial" panose="020B0604020202020204" pitchFamily="34" charset="0"/>
              <a:buChar char="•"/>
            </a:pPr>
            <a:r>
              <a:rPr lang="en-US" sz="2400" b="1" dirty="0"/>
              <a:t>Accessibility Tools Users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66736" y="28575"/>
            <a:ext cx="11058525" cy="1598515"/>
          </a:xfrm>
          <a:prstGeom prst="rect">
            <a:avLst/>
          </a:prstGeom>
        </p:spPr>
        <p:txBody>
          <a:bodyPr vert="horz" wrap="square" lIns="0" tIns="485775" rIns="0" bIns="0" rtlCol="0">
            <a:spAutoFit/>
          </a:bodyPr>
          <a:lstStyle/>
          <a:p>
            <a:pPr marL="12700">
              <a:spcBef>
                <a:spcPts val="105"/>
              </a:spcBef>
            </a:pPr>
            <a:r>
              <a:rPr lang="en-IN" sz="3600" dirty="0"/>
              <a:t>YOUR</a:t>
            </a:r>
            <a:r>
              <a:rPr lang="en-IN" sz="3600" spc="-95" dirty="0"/>
              <a:t> </a:t>
            </a:r>
            <a:r>
              <a:rPr lang="en-IN" sz="3600" spc="-10" dirty="0"/>
              <a:t>SOLUTION</a:t>
            </a:r>
            <a:r>
              <a:rPr lang="en-IN" sz="3600" spc="-345" dirty="0"/>
              <a:t> </a:t>
            </a:r>
            <a:r>
              <a:rPr lang="en-IN" sz="3600" dirty="0"/>
              <a:t>AND</a:t>
            </a:r>
            <a:r>
              <a:rPr lang="en-IN" sz="3600" spc="-20" dirty="0"/>
              <a:t> </a:t>
            </a:r>
            <a:r>
              <a:rPr lang="en-IN" sz="3600" dirty="0"/>
              <a:t>ITS </a:t>
            </a:r>
            <a:r>
              <a:rPr lang="en-IN" sz="3600" spc="-20" dirty="0"/>
              <a:t>VALUE</a:t>
            </a:r>
            <a:r>
              <a:rPr lang="en-IN" sz="3600" spc="-120" dirty="0"/>
              <a:t> </a:t>
            </a:r>
            <a:r>
              <a:rPr lang="en-IN" sz="3600" spc="-10" dirty="0"/>
              <a:t>PROPOSITION</a:t>
            </a:r>
            <a:br>
              <a:rPr lang="en-IN" sz="3600" dirty="0"/>
            </a:br>
            <a:endParaRPr sz="3600" dirty="0"/>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7</a:t>
            </a:fld>
            <a:endParaRPr spc="-50" dirty="0"/>
          </a:p>
        </p:txBody>
      </p:sp>
      <p:sp>
        <p:nvSpPr>
          <p:cNvPr id="13" name="TextBox 12">
            <a:extLst>
              <a:ext uri="{FF2B5EF4-FFF2-40B4-BE49-F238E27FC236}">
                <a16:creationId xmlns:a16="http://schemas.microsoft.com/office/drawing/2014/main" id="{061F924B-9275-702A-8875-2CAF958AD6BC}"/>
              </a:ext>
            </a:extLst>
          </p:cNvPr>
          <p:cNvSpPr txBox="1"/>
          <p:nvPr/>
        </p:nvSpPr>
        <p:spPr>
          <a:xfrm>
            <a:off x="3354326" y="2266220"/>
            <a:ext cx="5483347" cy="2862322"/>
          </a:xfrm>
          <a:prstGeom prst="rect">
            <a:avLst/>
          </a:prstGeom>
          <a:noFill/>
        </p:spPr>
        <p:txBody>
          <a:bodyPr wrap="square">
            <a:spAutoFit/>
          </a:bodyPr>
          <a:lstStyle/>
          <a:p>
            <a:pPr marL="285750" indent="-285750" algn="l">
              <a:buFont typeface="Arial" panose="020B0604020202020204" pitchFamily="34" charset="0"/>
              <a:buChar char="•"/>
            </a:pPr>
            <a:r>
              <a:rPr lang="en-IN" b="1" dirty="0"/>
              <a:t>Ad</a:t>
            </a:r>
            <a:r>
              <a:rPr lang="en-US" b="1" dirty="0" err="1"/>
              <a:t>vanced</a:t>
            </a:r>
            <a:r>
              <a:rPr lang="en-US" b="1" dirty="0"/>
              <a:t> generative models, efficient training strategies, robust quality assurance mechanisms, user-friendly interfaces, customization options, seamless integration capabilities, and transformative </a:t>
            </a:r>
            <a:r>
              <a:rPr lang="en-IN" b="1" dirty="0"/>
              <a:t>solutions</a:t>
            </a:r>
          </a:p>
          <a:p>
            <a:pPr marL="285750" indent="-285750" algn="l">
              <a:buFont typeface="Arial" panose="020B0604020202020204" pitchFamily="34" charset="0"/>
              <a:buChar char="•"/>
            </a:pPr>
            <a:endParaRPr lang="en-IN" b="1" dirty="0"/>
          </a:p>
          <a:p>
            <a:pPr marL="285750" indent="-285750" algn="l">
              <a:buFont typeface="Arial" panose="020B0604020202020204" pitchFamily="34" charset="0"/>
              <a:buChar char="•"/>
            </a:pPr>
            <a:r>
              <a:rPr lang="en-IN" b="1" dirty="0" err="1"/>
              <a:t>Th</a:t>
            </a:r>
            <a:r>
              <a:rPr lang="en-US" b="1" dirty="0"/>
              <a:t>at streamline content creation processes, enhance creativity, and improve user engagement across various industries and domains.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prstGeom prst="rect">
            <a:avLst/>
          </a:prstGeom>
        </p:spPr>
        <p:txBody>
          <a:bodyPr vert="horz" wrap="square" lIns="0" tIns="286004" rIns="0" bIns="0" rtlCol="0">
            <a:spAutoFit/>
          </a:bodyPr>
          <a:lstStyle/>
          <a:p>
            <a:pPr marL="193675">
              <a:lnSpc>
                <a:spcPct val="100000"/>
              </a:lnSpc>
              <a:spcBef>
                <a:spcPts val="130"/>
              </a:spcBef>
            </a:pPr>
            <a:r>
              <a:rPr sz="4250" dirty="0"/>
              <a:t>THE</a:t>
            </a:r>
            <a:r>
              <a:rPr sz="4250" spc="20" dirty="0"/>
              <a:t> </a:t>
            </a:r>
            <a:r>
              <a:rPr sz="4250" dirty="0"/>
              <a:t>WOW</a:t>
            </a:r>
            <a:r>
              <a:rPr sz="4250" spc="90" dirty="0"/>
              <a:t> </a:t>
            </a:r>
            <a:r>
              <a:rPr sz="4250" dirty="0"/>
              <a:t>IN YOUR </a:t>
            </a:r>
            <a:r>
              <a:rPr sz="4250" spc="-10" dirty="0"/>
              <a:t>SOLUTION</a:t>
            </a:r>
            <a:endParaRPr sz="4250"/>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8</a:t>
            </a:fld>
            <a:endParaRPr spc="-25" dirty="0"/>
          </a:p>
        </p:txBody>
      </p:sp>
      <p:sp>
        <p:nvSpPr>
          <p:cNvPr id="10" name="TextBox 9">
            <a:extLst>
              <a:ext uri="{FF2B5EF4-FFF2-40B4-BE49-F238E27FC236}">
                <a16:creationId xmlns:a16="http://schemas.microsoft.com/office/drawing/2014/main" id="{5CB73F5C-23E4-112C-596F-C9383F80D8D1}"/>
              </a:ext>
            </a:extLst>
          </p:cNvPr>
          <p:cNvSpPr txBox="1"/>
          <p:nvPr/>
        </p:nvSpPr>
        <p:spPr>
          <a:xfrm>
            <a:off x="2053449" y="1841391"/>
            <a:ext cx="8085102" cy="2677656"/>
          </a:xfrm>
          <a:prstGeom prst="rect">
            <a:avLst/>
          </a:prstGeom>
          <a:noFill/>
        </p:spPr>
        <p:txBody>
          <a:bodyPr wrap="square" anchor="ctr">
            <a:spAutoFit/>
          </a:bodyPr>
          <a:lstStyle/>
          <a:p>
            <a:pPr algn="l"/>
            <a:r>
              <a:rPr lang="en-IN" sz="2800" b="1" dirty="0"/>
              <a:t>         It</a:t>
            </a:r>
            <a:r>
              <a:rPr lang="en-US" sz="2800" b="1" dirty="0"/>
              <a:t>s ability to seamlessly transform textual descriptions into stunning, lifelike images, empowering users with unprecedented creativity and efficiency in content creation, marketing, product visualization, and accessibility enhancement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9</a:t>
            </a:fld>
            <a:endParaRPr spc="-25" dirty="0"/>
          </a:p>
        </p:txBody>
      </p:sp>
      <p:sp>
        <p:nvSpPr>
          <p:cNvPr id="8" name="object 8"/>
          <p:cNvSpPr txBox="1">
            <a:spLocks noGrp="1"/>
          </p:cNvSpPr>
          <p:nvPr>
            <p:ph type="ctrTitle"/>
          </p:nvPr>
        </p:nvSpPr>
        <p:spPr>
          <a:prstGeom prst="rect">
            <a:avLst/>
          </a:prstGeom>
        </p:spPr>
        <p:txBody>
          <a:bodyPr vert="horz" wrap="square" lIns="0" tIns="13335" rIns="0" bIns="0" rtlCol="0">
            <a:spAutoFit/>
          </a:bodyPr>
          <a:lstStyle/>
          <a:p>
            <a:pPr marL="12700">
              <a:lnSpc>
                <a:spcPct val="100000"/>
              </a:lnSpc>
              <a:spcBef>
                <a:spcPts val="105"/>
              </a:spcBef>
            </a:pPr>
            <a:r>
              <a:rPr spc="-10" dirty="0"/>
              <a:t>MODELLING</a:t>
            </a:r>
          </a:p>
        </p:txBody>
      </p:sp>
      <p:sp>
        <p:nvSpPr>
          <p:cNvPr id="15" name="TextBox 14">
            <a:extLst>
              <a:ext uri="{FF2B5EF4-FFF2-40B4-BE49-F238E27FC236}">
                <a16:creationId xmlns:a16="http://schemas.microsoft.com/office/drawing/2014/main" id="{2C5310AA-0EFA-DDEE-7A23-23B67310F320}"/>
              </a:ext>
            </a:extLst>
          </p:cNvPr>
          <p:cNvSpPr txBox="1"/>
          <p:nvPr/>
        </p:nvSpPr>
        <p:spPr>
          <a:xfrm>
            <a:off x="2500947" y="1306137"/>
            <a:ext cx="7190105" cy="4031873"/>
          </a:xfrm>
          <a:prstGeom prst="rect">
            <a:avLst/>
          </a:prstGeom>
          <a:noFill/>
        </p:spPr>
        <p:txBody>
          <a:bodyPr wrap="square" anchor="ctr">
            <a:spAutoFit/>
          </a:bodyPr>
          <a:lstStyle/>
          <a:p>
            <a:pPr marL="285750" indent="-285750" algn="thaiDist">
              <a:buFont typeface="Arial" panose="020B0604020202020204" pitchFamily="34" charset="0"/>
              <a:buChar char="•"/>
            </a:pPr>
            <a:r>
              <a:rPr lang="en-US" sz="1600" b="1" dirty="0"/>
              <a:t>Architecture: </a:t>
            </a:r>
            <a:r>
              <a:rPr lang="en-US" sz="1600" dirty="0"/>
              <a:t>Choose GANs or VAEs.</a:t>
            </a:r>
            <a:endParaRPr lang="en-IN" sz="1600" dirty="0"/>
          </a:p>
          <a:p>
            <a:pPr marL="285750" indent="-285750" algn="thaiDist">
              <a:buFont typeface="Arial" panose="020B0604020202020204" pitchFamily="34" charset="0"/>
              <a:buChar char="•"/>
            </a:pPr>
            <a:endParaRPr lang="en-IN" sz="1600" dirty="0"/>
          </a:p>
          <a:p>
            <a:pPr marL="285750" indent="-285750" algn="thaiDist">
              <a:buFont typeface="Arial" panose="020B0604020202020204" pitchFamily="34" charset="0"/>
              <a:buChar char="•"/>
            </a:pPr>
            <a:r>
              <a:rPr lang="en-US" sz="1600" b="1" dirty="0"/>
              <a:t>Data Representation:</a:t>
            </a:r>
            <a:r>
              <a:rPr lang="en-US" sz="1600" dirty="0"/>
              <a:t> Convert text to </a:t>
            </a:r>
            <a:r>
              <a:rPr lang="en-US" sz="1600" dirty="0" err="1"/>
              <a:t>embeddings</a:t>
            </a:r>
            <a:r>
              <a:rPr lang="en-US" sz="1600" dirty="0"/>
              <a:t> and preprocess images.</a:t>
            </a:r>
            <a:endParaRPr lang="en-IN" sz="1600" dirty="0"/>
          </a:p>
          <a:p>
            <a:pPr marL="285750" indent="-285750" algn="thaiDist">
              <a:buFont typeface="Arial" panose="020B0604020202020204" pitchFamily="34" charset="0"/>
              <a:buChar char="•"/>
            </a:pPr>
            <a:endParaRPr lang="en-IN" sz="1600" dirty="0"/>
          </a:p>
          <a:p>
            <a:pPr marL="285750" indent="-285750" algn="thaiDist">
              <a:buFont typeface="Arial" panose="020B0604020202020204" pitchFamily="34" charset="0"/>
              <a:buChar char="•"/>
            </a:pPr>
            <a:r>
              <a:rPr lang="en-US" sz="1600" b="1" dirty="0"/>
              <a:t>Model Integration:</a:t>
            </a:r>
            <a:r>
              <a:rPr lang="en-US" sz="1600" dirty="0"/>
              <a:t> Combine text </a:t>
            </a:r>
            <a:r>
              <a:rPr lang="en-US" sz="1600" dirty="0" err="1"/>
              <a:t>embeddings</a:t>
            </a:r>
            <a:r>
              <a:rPr lang="en-US" sz="1600" dirty="0"/>
              <a:t> with image generation.</a:t>
            </a:r>
            <a:endParaRPr lang="en-IN" sz="1600" dirty="0"/>
          </a:p>
          <a:p>
            <a:pPr marL="285750" indent="-285750" algn="thaiDist">
              <a:buFont typeface="Arial" panose="020B0604020202020204" pitchFamily="34" charset="0"/>
              <a:buChar char="•"/>
            </a:pPr>
            <a:endParaRPr lang="en-IN" sz="1600" dirty="0"/>
          </a:p>
          <a:p>
            <a:pPr marL="285750" indent="-285750" algn="thaiDist">
              <a:buFont typeface="Arial" panose="020B0604020202020204" pitchFamily="34" charset="0"/>
              <a:buChar char="•"/>
            </a:pPr>
            <a:r>
              <a:rPr lang="en-US" sz="1600" b="1" dirty="0"/>
              <a:t>Loss Function:</a:t>
            </a:r>
            <a:r>
              <a:rPr lang="en-US" sz="1600" dirty="0"/>
              <a:t> Use adversarial and reconstruction losses.</a:t>
            </a:r>
            <a:endParaRPr lang="en-IN" sz="1600" dirty="0"/>
          </a:p>
          <a:p>
            <a:pPr marL="285750" indent="-285750" algn="thaiDist">
              <a:buFont typeface="Arial" panose="020B0604020202020204" pitchFamily="34" charset="0"/>
              <a:buChar char="•"/>
            </a:pPr>
            <a:endParaRPr lang="en-IN" sz="1600" dirty="0"/>
          </a:p>
          <a:p>
            <a:pPr marL="285750" indent="-285750" algn="thaiDist">
              <a:buFont typeface="Arial" panose="020B0604020202020204" pitchFamily="34" charset="0"/>
              <a:buChar char="•"/>
            </a:pPr>
            <a:r>
              <a:rPr lang="en-US" sz="1600" b="1" dirty="0"/>
              <a:t>Training:</a:t>
            </a:r>
            <a:r>
              <a:rPr lang="en-US" sz="1600" dirty="0"/>
              <a:t> Employ progressive training and optimize </a:t>
            </a:r>
            <a:r>
              <a:rPr lang="en-US" sz="1600" dirty="0" err="1"/>
              <a:t>hyperparameters</a:t>
            </a:r>
            <a:r>
              <a:rPr lang="en-US" sz="1600" dirty="0"/>
              <a:t>.</a:t>
            </a:r>
            <a:endParaRPr lang="en-IN" sz="1600" dirty="0"/>
          </a:p>
          <a:p>
            <a:pPr marL="285750" indent="-285750" algn="thaiDist">
              <a:buFont typeface="Arial" panose="020B0604020202020204" pitchFamily="34" charset="0"/>
              <a:buChar char="•"/>
            </a:pPr>
            <a:endParaRPr lang="en-IN" sz="1600" dirty="0"/>
          </a:p>
          <a:p>
            <a:pPr marL="285750" indent="-285750" algn="thaiDist">
              <a:buFont typeface="Arial" panose="020B0604020202020204" pitchFamily="34" charset="0"/>
              <a:buChar char="•"/>
            </a:pPr>
            <a:r>
              <a:rPr lang="en-US" sz="1600" b="1" dirty="0"/>
              <a:t>Evaluation:</a:t>
            </a:r>
            <a:r>
              <a:rPr lang="en-US" sz="1600" dirty="0"/>
              <a:t> Measure with FID, Inception Score, or human evaluation.</a:t>
            </a:r>
            <a:endParaRPr lang="en-IN" sz="1600" dirty="0"/>
          </a:p>
          <a:p>
            <a:pPr marL="285750" indent="-285750" algn="thaiDist">
              <a:buFont typeface="Arial" panose="020B0604020202020204" pitchFamily="34" charset="0"/>
              <a:buChar char="•"/>
            </a:pPr>
            <a:endParaRPr lang="en-IN" sz="1600" dirty="0"/>
          </a:p>
          <a:p>
            <a:pPr marL="285750" indent="-285750" algn="thaiDist">
              <a:buFont typeface="Arial" panose="020B0604020202020204" pitchFamily="34" charset="0"/>
              <a:buChar char="•"/>
            </a:pPr>
            <a:r>
              <a:rPr lang="en-US" sz="1600" b="1" dirty="0"/>
              <a:t>Fine-tuning</a:t>
            </a:r>
            <a:r>
              <a:rPr lang="en-US" sz="1600" dirty="0"/>
              <a:t>: Refine model based on evaluation results.</a:t>
            </a:r>
            <a:endParaRPr lang="en-IN" sz="1600" dirty="0"/>
          </a:p>
          <a:p>
            <a:pPr marL="285750" indent="-285750" algn="thaiDist">
              <a:buFont typeface="Arial" panose="020B0604020202020204" pitchFamily="34" charset="0"/>
              <a:buChar char="•"/>
            </a:pPr>
            <a:endParaRPr lang="en-IN" sz="1600" dirty="0"/>
          </a:p>
          <a:p>
            <a:pPr marL="285750" indent="-285750" algn="thaiDist">
              <a:buFont typeface="Arial" panose="020B0604020202020204" pitchFamily="34" charset="0"/>
              <a:buChar char="•"/>
            </a:pPr>
            <a:r>
              <a:rPr lang="en-US" sz="1600" b="1" dirty="0"/>
              <a:t>Deployment:</a:t>
            </a:r>
            <a:r>
              <a:rPr lang="en-US" sz="1600" dirty="0"/>
              <a:t> Consider computational constraints for deployment.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6FC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TotalTime>
  <Words>461</Words>
  <Application>Microsoft Office PowerPoint</Application>
  <PresentationFormat>Widescreen</PresentationFormat>
  <Paragraphs>78</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PROJECT TITLE</vt:lpstr>
      <vt:lpstr>AGENDA</vt:lpstr>
      <vt:lpstr>PROBLEM STATEMENT</vt:lpstr>
      <vt:lpstr>PROJECT OVERVIEW</vt:lpstr>
      <vt:lpstr>WHO ARE THE END USERS?</vt:lpstr>
      <vt:lpstr>YOUR SOLUTION AND ITS VALUE PROPOSITION </vt:lpstr>
      <vt:lpstr>THE WOW IN YOUR SOLUTION</vt:lpstr>
      <vt:lpstr>MODELLING</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Uthra Kumar</cp:lastModifiedBy>
  <cp:revision>12</cp:revision>
  <dcterms:created xsi:type="dcterms:W3CDTF">2024-04-01T14:36:09Z</dcterms:created>
  <dcterms:modified xsi:type="dcterms:W3CDTF">2024-04-04T09:44:33Z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2024-04-01T00:00:00Z</vt:filetime>
  </property>
</Properties>
</file>